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6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238D87-3853-4F80-88F5-07C2188584AB}"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1DD4B-E6EE-434D-B3C0-4FC368CE314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38D87-3853-4F80-88F5-07C2188584AB}"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1DD4B-E6EE-434D-B3C0-4FC368CE31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38D87-3853-4F80-88F5-07C2188584AB}"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1DD4B-E6EE-434D-B3C0-4FC368CE314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A3F68B-D4DF-4693-AEEA-9F32D146B395}" type="slidenum">
              <a:rPr lang="en-US" altLang="en-US"/>
              <a:pPr>
                <a:defRPr/>
              </a:pPr>
              <a:t>‹#›</a:t>
            </a:fld>
            <a:endParaRPr lang="en-US" altLang="en-US"/>
          </a:p>
        </p:txBody>
      </p:sp>
    </p:spTree>
    <p:extLst>
      <p:ext uri="{BB962C8B-B14F-4D97-AF65-F5344CB8AC3E}">
        <p14:creationId xmlns:p14="http://schemas.microsoft.com/office/powerpoint/2010/main" val="2754558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281488"/>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6186ED-EB60-4B49-AC62-A9BCEFFC5779}" type="slidenum">
              <a:rPr lang="en-US" altLang="en-US"/>
              <a:pPr>
                <a:defRPr/>
              </a:pPr>
              <a:t>‹#›</a:t>
            </a:fld>
            <a:endParaRPr lang="en-US" altLang="en-US"/>
          </a:p>
        </p:txBody>
      </p:sp>
    </p:spTree>
    <p:extLst>
      <p:ext uri="{BB962C8B-B14F-4D97-AF65-F5344CB8AC3E}">
        <p14:creationId xmlns:p14="http://schemas.microsoft.com/office/powerpoint/2010/main" val="300326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0AE56D-8C94-4AE8-9D41-2AAC006A9B01}" type="slidenum">
              <a:rPr lang="en-US" altLang="en-US"/>
              <a:pPr>
                <a:defRPr/>
              </a:pPr>
              <a:t>‹#›</a:t>
            </a:fld>
            <a:endParaRPr lang="en-US" altLang="en-US"/>
          </a:p>
        </p:txBody>
      </p:sp>
    </p:spTree>
    <p:extLst>
      <p:ext uri="{BB962C8B-B14F-4D97-AF65-F5344CB8AC3E}">
        <p14:creationId xmlns:p14="http://schemas.microsoft.com/office/powerpoint/2010/main" val="801577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214788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14788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281488"/>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96521D8-C860-451F-8AD4-06E00A033A08}" type="slidenum">
              <a:rPr lang="en-US" altLang="en-US"/>
              <a:pPr>
                <a:defRPr/>
              </a:pPr>
              <a:t>‹#›</a:t>
            </a:fld>
            <a:endParaRPr lang="en-US" altLang="en-US"/>
          </a:p>
        </p:txBody>
      </p:sp>
    </p:spTree>
    <p:extLst>
      <p:ext uri="{BB962C8B-B14F-4D97-AF65-F5344CB8AC3E}">
        <p14:creationId xmlns:p14="http://schemas.microsoft.com/office/powerpoint/2010/main" val="103555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38D87-3853-4F80-88F5-07C2188584AB}"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1DD4B-E6EE-434D-B3C0-4FC368CE314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238D87-3853-4F80-88F5-07C2188584AB}"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1DD4B-E6EE-434D-B3C0-4FC368CE314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238D87-3853-4F80-88F5-07C2188584AB}"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1DD4B-E6EE-434D-B3C0-4FC368CE314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238D87-3853-4F80-88F5-07C2188584AB}" type="datetimeFigureOut">
              <a:rPr lang="en-US" smtClean="0"/>
              <a:t>5/3/2016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71DD4B-E6EE-434D-B3C0-4FC368CE314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238D87-3853-4F80-88F5-07C2188584AB}" type="datetimeFigureOut">
              <a:rPr lang="en-US" smtClean="0"/>
              <a:t>5/3/2016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71DD4B-E6EE-434D-B3C0-4FC368CE31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38D87-3853-4F80-88F5-07C2188584AB}" type="datetimeFigureOut">
              <a:rPr lang="en-US" smtClean="0"/>
              <a:t>5/3/2016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71DD4B-E6EE-434D-B3C0-4FC368CE31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38D87-3853-4F80-88F5-07C2188584AB}"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1DD4B-E6EE-434D-B3C0-4FC368CE314A}"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B238D87-3853-4F80-88F5-07C2188584AB}" type="datetimeFigureOut">
              <a:rPr lang="en-US" smtClean="0"/>
              <a:t>5/3/2016</a:t>
            </a:fld>
            <a:endParaRPr lang="en-US"/>
          </a:p>
        </p:txBody>
      </p:sp>
      <p:sp>
        <p:nvSpPr>
          <p:cNvPr id="9" name="Slide Number Placeholder 8"/>
          <p:cNvSpPr>
            <a:spLocks noGrp="1"/>
          </p:cNvSpPr>
          <p:nvPr>
            <p:ph type="sldNum" sz="quarter" idx="11"/>
          </p:nvPr>
        </p:nvSpPr>
        <p:spPr/>
        <p:txBody>
          <a:bodyPr/>
          <a:lstStyle/>
          <a:p>
            <a:fld id="{BE71DD4B-E6EE-434D-B3C0-4FC368CE314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E71DD4B-E6EE-434D-B3C0-4FC368CE314A}"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B238D87-3853-4F80-88F5-07C2188584AB}" type="datetimeFigureOut">
              <a:rPr lang="en-US" smtClean="0"/>
              <a:t>5/3/2016</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google.com/url?sa=i&amp;rct=j&amp;q=cold+war+political+cartoons&amp;source=images&amp;cd=&amp;cad=rja&amp;uact=8&amp;docid=liL_CsyqQ_7nfM&amp;tbnid=jB-zrHILobbtDM:&amp;ved=0CAUQjRw&amp;url=http://www.historytunes.com/The%20Cold%20War.php&amp;ei=0sVfU_iyIZe0yASbjYHQDw&amp;bvm=bv.65636070,d.aWw&amp;psig=AFQjCNHig3Ud7e5CJ7IcDYFuGMrxKUbT6Q&amp;ust=1398871870647914"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youtube.com/watch?v=7vdXLkWUjrU"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jpe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HpYCplyBknI" TargetMode="Externa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667000" y="1828800"/>
            <a:ext cx="6477000" cy="2362200"/>
          </a:xfrm>
        </p:spPr>
        <p:txBody>
          <a:bodyPr/>
          <a:lstStyle/>
          <a:p>
            <a:r>
              <a:rPr lang="en-US" altLang="en-US" sz="6000" b="1" smtClean="0"/>
              <a:t>COLD WAR CONFLICTS</a:t>
            </a:r>
          </a:p>
        </p:txBody>
      </p:sp>
      <p:sp>
        <p:nvSpPr>
          <p:cNvPr id="3075" name="Rectangle 3"/>
          <p:cNvSpPr>
            <a:spLocks noGrp="1" noChangeArrowheads="1"/>
          </p:cNvSpPr>
          <p:nvPr>
            <p:ph type="subTitle" idx="1"/>
          </p:nvPr>
        </p:nvSpPr>
        <p:spPr>
          <a:xfrm>
            <a:off x="1981200" y="4572000"/>
            <a:ext cx="6477000" cy="1295400"/>
          </a:xfrm>
        </p:spPr>
        <p:txBody>
          <a:bodyPr/>
          <a:lstStyle/>
          <a:p>
            <a:r>
              <a:rPr lang="en-US" altLang="en-US" sz="4000" b="1" smtClean="0">
                <a:solidFill>
                  <a:srgbClr val="CC6600"/>
                </a:solidFill>
              </a:rPr>
              <a:t>	U.S vs. U.S.S.R.</a:t>
            </a:r>
            <a:r>
              <a:rPr lang="en-US" altLang="en-US" sz="4000" b="1" smtClean="0">
                <a:solidFill>
                  <a:schemeClr val="hlink"/>
                </a:solidFill>
              </a:rPr>
              <a:t> </a:t>
            </a:r>
          </a:p>
        </p:txBody>
      </p:sp>
      <p:pic>
        <p:nvPicPr>
          <p:cNvPr id="3076" name="Picture 5" descr="animatedbald_eagle_searching_lg_nw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2672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animatedbear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4191000"/>
            <a:ext cx="17557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997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altLang="en-US" sz="4000" b="1" smtClean="0"/>
              <a:t>SOVIETS DOMINATE EASTERN EUROPE</a:t>
            </a:r>
          </a:p>
        </p:txBody>
      </p:sp>
      <p:sp>
        <p:nvSpPr>
          <p:cNvPr id="10243" name="Rectangle 4"/>
          <p:cNvSpPr>
            <a:spLocks noGrp="1" noChangeArrowheads="1"/>
          </p:cNvSpPr>
          <p:nvPr>
            <p:ph type="body" sz="half" idx="1"/>
          </p:nvPr>
        </p:nvSpPr>
        <p:spPr>
          <a:xfrm>
            <a:off x="0" y="2286000"/>
            <a:ext cx="3886200" cy="4572000"/>
          </a:xfrm>
        </p:spPr>
        <p:txBody>
          <a:bodyPr/>
          <a:lstStyle/>
          <a:p>
            <a:pPr>
              <a:lnSpc>
                <a:spcPct val="80000"/>
              </a:lnSpc>
            </a:pPr>
            <a:r>
              <a:rPr lang="en-US" altLang="en-US" sz="2400" b="1" smtClean="0"/>
              <a:t>The Soviet Union suffered an estimated 20 million WWII deaths, half of whom were civilian</a:t>
            </a:r>
          </a:p>
          <a:p>
            <a:pPr>
              <a:lnSpc>
                <a:spcPct val="80000"/>
              </a:lnSpc>
            </a:pPr>
            <a:r>
              <a:rPr lang="en-US" altLang="en-US" sz="2400" b="1" smtClean="0"/>
              <a:t>As a result they felt justified in their claim to Eastern Europe</a:t>
            </a:r>
          </a:p>
          <a:p>
            <a:pPr>
              <a:lnSpc>
                <a:spcPct val="80000"/>
              </a:lnSpc>
            </a:pPr>
            <a:r>
              <a:rPr lang="en-US" altLang="en-US" sz="2400" b="1" smtClean="0"/>
              <a:t>Furthermore, they felt they needed Eastern Europe as a buffer against future German aggression</a:t>
            </a:r>
          </a:p>
        </p:txBody>
      </p:sp>
      <p:pic>
        <p:nvPicPr>
          <p:cNvPr id="10244" name="Picture 6" descr="iron_curtai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62400" y="2286000"/>
            <a:ext cx="4953000" cy="3965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35226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altLang="en-US" sz="4000" b="1" smtClean="0"/>
              <a:t>STALIN INSTALLS PUPPET GOVERNMENTS</a:t>
            </a:r>
          </a:p>
        </p:txBody>
      </p:sp>
      <p:pic>
        <p:nvPicPr>
          <p:cNvPr id="11268" name="Picture 6" descr="stalin12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2438400"/>
            <a:ext cx="4572000" cy="324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Rectangle 5"/>
          <p:cNvSpPr>
            <a:spLocks noGrp="1" noChangeArrowheads="1"/>
          </p:cNvSpPr>
          <p:nvPr>
            <p:ph type="body" sz="half" idx="2"/>
          </p:nvPr>
        </p:nvSpPr>
        <p:spPr>
          <a:xfrm>
            <a:off x="4854011" y="1676400"/>
            <a:ext cx="3604189" cy="5105400"/>
          </a:xfrm>
        </p:spPr>
        <p:txBody>
          <a:bodyPr/>
          <a:lstStyle/>
          <a:p>
            <a:pPr>
              <a:lnSpc>
                <a:spcPct val="90000"/>
              </a:lnSpc>
            </a:pPr>
            <a:r>
              <a:rPr lang="en-US" altLang="en-US" sz="2400" b="1" dirty="0" smtClean="0"/>
              <a:t>Stalin installed “satellite” communist governments in the Eastern European countries of Albania, Bulgaria, Czechoslovakia, Hungary, Romania, Yugoslavia and East Germany</a:t>
            </a:r>
          </a:p>
          <a:p>
            <a:pPr>
              <a:lnSpc>
                <a:spcPct val="90000"/>
              </a:lnSpc>
            </a:pPr>
            <a:r>
              <a:rPr lang="en-US" altLang="en-US" sz="2400" b="1" dirty="0" smtClean="0"/>
              <a:t>This after promising “free elections” for Eastern Europe at the Yalta Conference</a:t>
            </a:r>
          </a:p>
        </p:txBody>
      </p:sp>
      <p:sp>
        <p:nvSpPr>
          <p:cNvPr id="11269" name="Text Box 7"/>
          <p:cNvSpPr txBox="1">
            <a:spLocks noChangeArrowheads="1"/>
          </p:cNvSpPr>
          <p:nvPr/>
        </p:nvSpPr>
        <p:spPr bwMode="auto">
          <a:xfrm>
            <a:off x="228600" y="5715000"/>
            <a:ext cx="4648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ahoma" pitchFamily="34" charset="0"/>
              </a:defRPr>
            </a:lvl1pPr>
            <a:lvl2pPr marL="742950" indent="-285750">
              <a:spcBef>
                <a:spcPct val="20000"/>
              </a:spcBef>
              <a:buSzPct val="75000"/>
              <a:buBlip>
                <a:blip r:embed="rId4"/>
              </a:buBlip>
              <a:defRPr sz="28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tx2"/>
              </a:buClr>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itchFamily="34" charset="0"/>
              </a:defRPr>
            </a:lvl9pPr>
          </a:lstStyle>
          <a:p>
            <a:pPr algn="ctr">
              <a:spcBef>
                <a:spcPct val="50000"/>
              </a:spcBef>
              <a:buFontTx/>
              <a:buNone/>
            </a:pPr>
            <a:r>
              <a:rPr lang="en-US" altLang="en-US" sz="1600" b="1">
                <a:solidFill>
                  <a:srgbClr val="CC6600"/>
                </a:solidFill>
              </a:rPr>
              <a:t>In a 1946 speech, Stalin said communism and capitalism were incompatible – and another war was inevitable</a:t>
            </a:r>
            <a:endParaRPr lang="en-US" altLang="en-US" sz="1800"/>
          </a:p>
        </p:txBody>
      </p:sp>
    </p:spTree>
    <p:extLst>
      <p:ext uri="{BB962C8B-B14F-4D97-AF65-F5344CB8AC3E}">
        <p14:creationId xmlns:p14="http://schemas.microsoft.com/office/powerpoint/2010/main" val="745767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wwii map - after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26720"/>
            <a:ext cx="8382000" cy="532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401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altLang="en-US" sz="4000" b="1" smtClean="0"/>
              <a:t>U.S. ESTABLISHES A POLICY OF CONTAINMENT</a:t>
            </a:r>
          </a:p>
        </p:txBody>
      </p:sp>
      <p:sp>
        <p:nvSpPr>
          <p:cNvPr id="13315" name="Rectangle 4"/>
          <p:cNvSpPr>
            <a:spLocks noGrp="1" noChangeArrowheads="1"/>
          </p:cNvSpPr>
          <p:nvPr>
            <p:ph type="body" sz="half" idx="1"/>
          </p:nvPr>
        </p:nvSpPr>
        <p:spPr>
          <a:xfrm>
            <a:off x="304800" y="2362200"/>
            <a:ext cx="4572000" cy="4495800"/>
          </a:xfrm>
        </p:spPr>
        <p:txBody>
          <a:bodyPr/>
          <a:lstStyle/>
          <a:p>
            <a:pPr>
              <a:lnSpc>
                <a:spcPct val="80000"/>
              </a:lnSpc>
            </a:pPr>
            <a:r>
              <a:rPr lang="en-US" altLang="en-US" sz="2400" b="1" smtClean="0"/>
              <a:t>Faced with the Soviet threat, Truman decided it was time to “stop babying the Soviets”</a:t>
            </a:r>
          </a:p>
          <a:p>
            <a:pPr>
              <a:lnSpc>
                <a:spcPct val="80000"/>
              </a:lnSpc>
            </a:pPr>
            <a:r>
              <a:rPr lang="en-US" altLang="en-US" sz="2400" b="1" smtClean="0"/>
              <a:t>In February 1946, George Kennan, an American diplomat in Moscow, proposed a policy of containment</a:t>
            </a:r>
          </a:p>
          <a:p>
            <a:pPr>
              <a:lnSpc>
                <a:spcPct val="80000"/>
              </a:lnSpc>
            </a:pPr>
            <a:r>
              <a:rPr lang="en-US" altLang="en-US" sz="2400" b="1" smtClean="0"/>
              <a:t>Containment meant the U.S. would prevent any further extension of communist rule</a:t>
            </a:r>
          </a:p>
        </p:txBody>
      </p:sp>
      <p:pic>
        <p:nvPicPr>
          <p:cNvPr id="13316" name="Picture 6" descr="sovie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86400" y="1600200"/>
            <a:ext cx="3001963"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91847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228600"/>
            <a:ext cx="7772400" cy="1143000"/>
          </a:xfrm>
        </p:spPr>
        <p:txBody>
          <a:bodyPr>
            <a:normAutofit fontScale="90000"/>
          </a:bodyPr>
          <a:lstStyle/>
          <a:p>
            <a:r>
              <a:rPr lang="en-US" altLang="en-US" sz="4000" b="1" dirty="0" smtClean="0"/>
              <a:t>CHURCHILL: “IRON CURTAIN” ACROSS EUROPE</a:t>
            </a:r>
          </a:p>
        </p:txBody>
      </p:sp>
      <p:pic>
        <p:nvPicPr>
          <p:cNvPr id="14340" name="Picture 6" descr="church0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1600200"/>
            <a:ext cx="3657600" cy="300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Rectangle 5"/>
          <p:cNvSpPr>
            <a:spLocks noGrp="1" noChangeArrowheads="1"/>
          </p:cNvSpPr>
          <p:nvPr>
            <p:ph type="body" sz="half" idx="2"/>
          </p:nvPr>
        </p:nvSpPr>
        <p:spPr>
          <a:xfrm>
            <a:off x="4206240" y="1539876"/>
            <a:ext cx="4495800" cy="4710112"/>
          </a:xfrm>
        </p:spPr>
        <p:txBody>
          <a:bodyPr/>
          <a:lstStyle/>
          <a:p>
            <a:pPr>
              <a:lnSpc>
                <a:spcPct val="90000"/>
              </a:lnSpc>
            </a:pPr>
            <a:r>
              <a:rPr lang="en-US" altLang="en-US" sz="2400" b="1" dirty="0" smtClean="0"/>
              <a:t>Europe was now divided into two political regions; a mostly democratic Western Europe and a communist Eastern Europe</a:t>
            </a:r>
          </a:p>
          <a:p>
            <a:pPr>
              <a:lnSpc>
                <a:spcPct val="90000"/>
              </a:lnSpc>
            </a:pPr>
            <a:r>
              <a:rPr lang="en-US" altLang="en-US" sz="2400" b="1" dirty="0" smtClean="0"/>
              <a:t>In a 1946 speech, Churchill said, “An iron curtain has descended across the continent”</a:t>
            </a:r>
          </a:p>
          <a:p>
            <a:pPr>
              <a:lnSpc>
                <a:spcPct val="90000"/>
              </a:lnSpc>
            </a:pPr>
            <a:r>
              <a:rPr lang="en-US" altLang="en-US" sz="2400" b="1" dirty="0" smtClean="0"/>
              <a:t>The phrase “iron curtain” came to stand for the division of Europe</a:t>
            </a:r>
          </a:p>
        </p:txBody>
      </p:sp>
      <p:sp>
        <p:nvSpPr>
          <p:cNvPr id="14341" name="Text Box 7"/>
          <p:cNvSpPr txBox="1">
            <a:spLocks noChangeArrowheads="1"/>
          </p:cNvSpPr>
          <p:nvPr/>
        </p:nvSpPr>
        <p:spPr bwMode="auto">
          <a:xfrm>
            <a:off x="533400" y="4724400"/>
            <a:ext cx="3657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ahoma" pitchFamily="34" charset="0"/>
              </a:defRPr>
            </a:lvl1pPr>
            <a:lvl2pPr marL="742950" indent="-285750">
              <a:spcBef>
                <a:spcPct val="20000"/>
              </a:spcBef>
              <a:buSzPct val="75000"/>
              <a:buBlip>
                <a:blip r:embed="rId4"/>
              </a:buBlip>
              <a:defRPr sz="28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tx2"/>
              </a:buClr>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itchFamily="34" charset="0"/>
              </a:defRPr>
            </a:lvl9pPr>
          </a:lstStyle>
          <a:p>
            <a:pPr algn="ctr">
              <a:spcBef>
                <a:spcPct val="50000"/>
              </a:spcBef>
              <a:buFontTx/>
              <a:buNone/>
            </a:pPr>
            <a:r>
              <a:rPr lang="en-US" altLang="en-US" sz="1800" b="1" dirty="0">
                <a:solidFill>
                  <a:srgbClr val="CC6600"/>
                </a:solidFill>
              </a:rPr>
              <a:t>Churchill, right, in Fulton, Missouri delivering his “iron curtain” speech, 1946</a:t>
            </a:r>
          </a:p>
        </p:txBody>
      </p:sp>
    </p:spTree>
    <p:extLst>
      <p:ext uri="{BB962C8B-B14F-4D97-AF65-F5344CB8AC3E}">
        <p14:creationId xmlns:p14="http://schemas.microsoft.com/office/powerpoint/2010/main" val="171570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Iron%20Curtain%20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53117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5"/>
          <p:cNvSpPr txBox="1">
            <a:spLocks noChangeArrowheads="1"/>
          </p:cNvSpPr>
          <p:nvPr/>
        </p:nvSpPr>
        <p:spPr bwMode="auto">
          <a:xfrm>
            <a:off x="6248400" y="5470525"/>
            <a:ext cx="1752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ahoma" pitchFamily="34" charset="0"/>
              </a:defRPr>
            </a:lvl1pPr>
            <a:lvl2pPr marL="742950" indent="-285750">
              <a:spcBef>
                <a:spcPct val="20000"/>
              </a:spcBef>
              <a:buSzPct val="75000"/>
              <a:buBlip>
                <a:blip r:embed="rId4"/>
              </a:buBlip>
              <a:defRPr sz="28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tx2"/>
              </a:buClr>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itchFamily="34" charset="0"/>
              </a:defRPr>
            </a:lvl9pPr>
          </a:lstStyle>
          <a:p>
            <a:pPr algn="ctr">
              <a:spcBef>
                <a:spcPct val="50000"/>
              </a:spcBef>
              <a:buFontTx/>
              <a:buNone/>
            </a:pPr>
            <a:r>
              <a:rPr lang="en-US" altLang="en-US" sz="2000" b="1" dirty="0">
                <a:solidFill>
                  <a:srgbClr val="CC6600"/>
                </a:solidFill>
              </a:rPr>
              <a:t>Iron Curtain cartoon, 1946</a:t>
            </a:r>
          </a:p>
        </p:txBody>
      </p:sp>
    </p:spTree>
    <p:extLst>
      <p:ext uri="{BB962C8B-B14F-4D97-AF65-F5344CB8AC3E}">
        <p14:creationId xmlns:p14="http://schemas.microsoft.com/office/powerpoint/2010/main" val="1658383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historytunes.com/images/cartoons/43-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7924800" cy="571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849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b="1" smtClean="0"/>
              <a:t>THE TRUMAN DOCTRINE</a:t>
            </a:r>
          </a:p>
        </p:txBody>
      </p:sp>
      <p:sp>
        <p:nvSpPr>
          <p:cNvPr id="17411" name="Rectangle 4"/>
          <p:cNvSpPr>
            <a:spLocks noGrp="1" noChangeArrowheads="1"/>
          </p:cNvSpPr>
          <p:nvPr>
            <p:ph type="body" sz="half" idx="1"/>
          </p:nvPr>
        </p:nvSpPr>
        <p:spPr>
          <a:xfrm>
            <a:off x="152400" y="1981200"/>
            <a:ext cx="4114800" cy="4710113"/>
          </a:xfrm>
        </p:spPr>
        <p:txBody>
          <a:bodyPr/>
          <a:lstStyle/>
          <a:p>
            <a:pPr>
              <a:lnSpc>
                <a:spcPct val="90000"/>
              </a:lnSpc>
            </a:pPr>
            <a:r>
              <a:rPr lang="en-US" altLang="en-US" sz="2000" b="1" smtClean="0"/>
              <a:t>The American policy of “ </a:t>
            </a:r>
            <a:r>
              <a:rPr lang="en-US" altLang="en-US" sz="2000" b="1" smtClean="0">
                <a:hlinkClick r:id="rId2"/>
              </a:rPr>
              <a:t>containment</a:t>
            </a:r>
            <a:r>
              <a:rPr lang="en-US" altLang="en-US" sz="2000" b="1" smtClean="0"/>
              <a:t>” soon expanded into a policy known as the Truman Doctrine”</a:t>
            </a:r>
          </a:p>
          <a:p>
            <a:pPr>
              <a:lnSpc>
                <a:spcPct val="90000"/>
              </a:lnSpc>
            </a:pPr>
            <a:r>
              <a:rPr lang="en-US" altLang="en-US" sz="2000" b="1" smtClean="0"/>
              <a:t>This doctrine, first used in Greece and Turkey in the late 1940s, vowed to provide aid (money &amp; military supplies) to support “free peoples who are resisting outside pressures”</a:t>
            </a:r>
          </a:p>
          <a:p>
            <a:pPr>
              <a:lnSpc>
                <a:spcPct val="90000"/>
              </a:lnSpc>
            </a:pPr>
            <a:r>
              <a:rPr lang="en-US" altLang="en-US" sz="2000" b="1" smtClean="0"/>
              <a:t>By 1950, the U.S. had given $400 million in aid to Greece and Turkey</a:t>
            </a:r>
          </a:p>
          <a:p>
            <a:pPr>
              <a:lnSpc>
                <a:spcPct val="90000"/>
              </a:lnSpc>
            </a:pPr>
            <a:endParaRPr lang="en-US" altLang="en-US" sz="2000" smtClean="0"/>
          </a:p>
        </p:txBody>
      </p:sp>
      <p:pic>
        <p:nvPicPr>
          <p:cNvPr id="17412" name="Picture 6" descr="truma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2057400"/>
            <a:ext cx="3400425"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01483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Video </a:t>
            </a:r>
            <a:r>
              <a:rPr lang="en-US" altLang="en-US" dirty="0" smtClean="0"/>
              <a:t>#2</a:t>
            </a:r>
            <a:endParaRPr lang="en-US" altLang="en-US" dirty="0" smtClean="0"/>
          </a:p>
        </p:txBody>
      </p:sp>
      <p:sp>
        <p:nvSpPr>
          <p:cNvPr id="18435" name="Content Placeholder 4"/>
          <p:cNvSpPr>
            <a:spLocks noGrp="1"/>
          </p:cNvSpPr>
          <p:nvPr>
            <p:ph idx="1"/>
          </p:nvPr>
        </p:nvSpPr>
        <p:spPr/>
        <p:txBody>
          <a:bodyPr/>
          <a:lstStyle/>
          <a:p>
            <a:pPr marL="514350" indent="-514350">
              <a:buFontTx/>
              <a:buAutoNum type="arabicPeriod"/>
            </a:pPr>
            <a:r>
              <a:rPr lang="en-US" altLang="en-US" smtClean="0"/>
              <a:t>Why did Stalin want a buffer zone?</a:t>
            </a:r>
          </a:p>
          <a:p>
            <a:pPr marL="514350" indent="-514350">
              <a:buFontTx/>
              <a:buAutoNum type="arabicPeriod"/>
            </a:pPr>
            <a:r>
              <a:rPr lang="en-US" altLang="en-US" smtClean="0"/>
              <a:t>What was the Long Telegram? What did this telegram emphasize?</a:t>
            </a:r>
          </a:p>
          <a:p>
            <a:pPr marL="514350" indent="-514350">
              <a:buFontTx/>
              <a:buAutoNum type="arabicPeriod"/>
            </a:pPr>
            <a:r>
              <a:rPr lang="en-US" altLang="en-US" smtClean="0"/>
              <a:t>Why, according to Marshall would Europeans turn to Communism?</a:t>
            </a:r>
          </a:p>
        </p:txBody>
      </p:sp>
    </p:spTree>
    <p:extLst>
      <p:ext uri="{BB962C8B-B14F-4D97-AF65-F5344CB8AC3E}">
        <p14:creationId xmlns:p14="http://schemas.microsoft.com/office/powerpoint/2010/main" val="305797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228600"/>
            <a:ext cx="7772400" cy="1143000"/>
          </a:xfrm>
        </p:spPr>
        <p:txBody>
          <a:bodyPr/>
          <a:lstStyle/>
          <a:p>
            <a:r>
              <a:rPr lang="en-US" altLang="en-US" b="1" dirty="0" smtClean="0"/>
              <a:t>THE MARSHALL PLAN</a:t>
            </a:r>
          </a:p>
        </p:txBody>
      </p:sp>
      <p:pic>
        <p:nvPicPr>
          <p:cNvPr id="19460" name="Picture 6" descr="marshall%20pla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2000" y="1447800"/>
            <a:ext cx="3151188"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Rectangle 5"/>
          <p:cNvSpPr>
            <a:spLocks noGrp="1" noChangeArrowheads="1"/>
          </p:cNvSpPr>
          <p:nvPr>
            <p:ph type="body" sz="half" idx="2"/>
          </p:nvPr>
        </p:nvSpPr>
        <p:spPr>
          <a:xfrm>
            <a:off x="4114800" y="1447800"/>
            <a:ext cx="4267200" cy="5046455"/>
          </a:xfrm>
        </p:spPr>
        <p:txBody>
          <a:bodyPr/>
          <a:lstStyle/>
          <a:p>
            <a:pPr>
              <a:lnSpc>
                <a:spcPct val="90000"/>
              </a:lnSpc>
            </a:pPr>
            <a:r>
              <a:rPr lang="en-US" altLang="en-US" sz="2000" b="1" dirty="0" smtClean="0"/>
              <a:t>Post-war Europe was devastated economically</a:t>
            </a:r>
          </a:p>
          <a:p>
            <a:pPr>
              <a:lnSpc>
                <a:spcPct val="90000"/>
              </a:lnSpc>
            </a:pPr>
            <a:r>
              <a:rPr lang="en-US" altLang="en-US" sz="2000" b="1" dirty="0" smtClean="0"/>
              <a:t>In June 1947, Secretary of State George Marshall proposed a U.S. aid package to European nations</a:t>
            </a:r>
          </a:p>
          <a:p>
            <a:pPr>
              <a:lnSpc>
                <a:spcPct val="90000"/>
              </a:lnSpc>
            </a:pPr>
            <a:r>
              <a:rPr lang="en-US" altLang="en-US" sz="2000" b="1" dirty="0" smtClean="0"/>
              <a:t>Western Europe accepted the help, while Eastern </a:t>
            </a:r>
            <a:r>
              <a:rPr lang="en-US" altLang="en-US" sz="2000" b="1" dirty="0" smtClean="0"/>
              <a:t>Europe </a:t>
            </a:r>
            <a:r>
              <a:rPr lang="en-US" altLang="en-US" sz="2000" b="1" dirty="0" smtClean="0"/>
              <a:t>rejected the aid </a:t>
            </a:r>
          </a:p>
          <a:p>
            <a:pPr>
              <a:lnSpc>
                <a:spcPct val="90000"/>
              </a:lnSpc>
            </a:pPr>
            <a:r>
              <a:rPr lang="en-US" altLang="en-US" sz="2000" b="1" dirty="0" smtClean="0"/>
              <a:t> Over the next four years 16 European countries received $13 billion in U.S. aid </a:t>
            </a:r>
          </a:p>
          <a:p>
            <a:pPr>
              <a:lnSpc>
                <a:spcPct val="90000"/>
              </a:lnSpc>
            </a:pPr>
            <a:r>
              <a:rPr lang="en-US" altLang="en-US" sz="2000" b="1" dirty="0" smtClean="0"/>
              <a:t>By 1952 Western Europe’s economy was flourishing</a:t>
            </a:r>
          </a:p>
        </p:txBody>
      </p:sp>
      <p:sp>
        <p:nvSpPr>
          <p:cNvPr id="19461" name="Text Box 7"/>
          <p:cNvSpPr txBox="1">
            <a:spLocks noChangeArrowheads="1"/>
          </p:cNvSpPr>
          <p:nvPr/>
        </p:nvSpPr>
        <p:spPr bwMode="auto">
          <a:xfrm>
            <a:off x="381000" y="5562600"/>
            <a:ext cx="3962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ahoma" pitchFamily="34" charset="0"/>
              </a:defRPr>
            </a:lvl1pPr>
            <a:lvl2pPr marL="742950" indent="-285750">
              <a:spcBef>
                <a:spcPct val="20000"/>
              </a:spcBef>
              <a:buSzPct val="75000"/>
              <a:buBlip>
                <a:blip r:embed="rId4"/>
              </a:buBlip>
              <a:defRPr sz="28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tx2"/>
              </a:buClr>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itchFamily="34" charset="0"/>
              </a:defRPr>
            </a:lvl9pPr>
          </a:lstStyle>
          <a:p>
            <a:pPr algn="ctr">
              <a:spcBef>
                <a:spcPct val="50000"/>
              </a:spcBef>
              <a:buFontTx/>
              <a:buNone/>
            </a:pPr>
            <a:r>
              <a:rPr lang="en-US" altLang="en-US" sz="1800" b="1" dirty="0">
                <a:solidFill>
                  <a:srgbClr val="CC6600"/>
                </a:solidFill>
              </a:rPr>
              <a:t>The Marshall Plan helped Western Europe recover economically</a:t>
            </a:r>
          </a:p>
        </p:txBody>
      </p:sp>
    </p:spTree>
    <p:extLst>
      <p:ext uri="{BB962C8B-B14F-4D97-AF65-F5344CB8AC3E}">
        <p14:creationId xmlns:p14="http://schemas.microsoft.com/office/powerpoint/2010/main" val="1503341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343400" y="304800"/>
            <a:ext cx="4686300" cy="1600200"/>
          </a:xfrm>
        </p:spPr>
        <p:txBody>
          <a:bodyPr/>
          <a:lstStyle/>
          <a:p>
            <a:pPr eaLnBrk="1" hangingPunct="1"/>
            <a:r>
              <a:rPr lang="en-US" altLang="en-US" sz="4000" b="1" u="sng" dirty="0" smtClean="0"/>
              <a:t>THE YALTA CONFERENCE</a:t>
            </a:r>
          </a:p>
        </p:txBody>
      </p:sp>
      <p:sp>
        <p:nvSpPr>
          <p:cNvPr id="66563" name="Rectangle 4"/>
          <p:cNvSpPr>
            <a:spLocks noGrp="1" noChangeArrowheads="1"/>
          </p:cNvSpPr>
          <p:nvPr>
            <p:ph type="body" sz="half" idx="1"/>
          </p:nvPr>
        </p:nvSpPr>
        <p:spPr>
          <a:xfrm>
            <a:off x="15240" y="273050"/>
            <a:ext cx="4191000" cy="6584950"/>
          </a:xfrm>
        </p:spPr>
        <p:txBody>
          <a:bodyPr/>
          <a:lstStyle/>
          <a:p>
            <a:pPr eaLnBrk="1" hangingPunct="1"/>
            <a:r>
              <a:rPr lang="en-US" altLang="en-US" sz="2800" b="1" dirty="0" smtClean="0"/>
              <a:t>In February 1945, as the Allies pushed toward victory in Europe, an ailing FDR met with Churchill and Stalin at the Black Sea resort of Yalta in the USSR</a:t>
            </a:r>
          </a:p>
          <a:p>
            <a:pPr eaLnBrk="1" hangingPunct="1"/>
            <a:r>
              <a:rPr lang="en-US" altLang="en-US" sz="2800" b="1" dirty="0" smtClean="0"/>
              <a:t>A series of compromises   were worked out concerning postwar Europe</a:t>
            </a:r>
          </a:p>
          <a:p>
            <a:pPr eaLnBrk="1" hangingPunct="1">
              <a:buFontTx/>
              <a:buNone/>
            </a:pPr>
            <a:endParaRPr lang="en-US" altLang="en-US" sz="2800" b="1" dirty="0" smtClean="0"/>
          </a:p>
        </p:txBody>
      </p:sp>
      <p:pic>
        <p:nvPicPr>
          <p:cNvPr id="66564" name="Picture 6" descr="Yalta"/>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12504" y="2438400"/>
            <a:ext cx="3300391" cy="2737228"/>
          </a:xfrm>
        </p:spPr>
      </p:pic>
      <p:sp>
        <p:nvSpPr>
          <p:cNvPr id="66565" name="Text Box 7"/>
          <p:cNvSpPr txBox="1">
            <a:spLocks noChangeArrowheads="1"/>
          </p:cNvSpPr>
          <p:nvPr/>
        </p:nvSpPr>
        <p:spPr bwMode="auto">
          <a:xfrm>
            <a:off x="4419600" y="525780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0000FF"/>
                </a:solidFill>
                <a:latin typeface="Arial" charset="0"/>
              </a:defRPr>
            </a:lvl1pPr>
            <a:lvl2pPr marL="742950" indent="-285750">
              <a:spcBef>
                <a:spcPct val="20000"/>
              </a:spcBef>
              <a:buChar char="–"/>
              <a:defRPr sz="2800">
                <a:solidFill>
                  <a:srgbClr val="0000FF"/>
                </a:solidFill>
                <a:latin typeface="Arial" charset="0"/>
              </a:defRPr>
            </a:lvl2pPr>
            <a:lvl3pPr marL="1143000" indent="-228600">
              <a:spcBef>
                <a:spcPct val="20000"/>
              </a:spcBef>
              <a:buChar char="•"/>
              <a:defRPr sz="2400">
                <a:solidFill>
                  <a:srgbClr val="0000FF"/>
                </a:solidFill>
                <a:latin typeface="Arial" charset="0"/>
              </a:defRPr>
            </a:lvl3pPr>
            <a:lvl4pPr marL="1600200" indent="-228600">
              <a:spcBef>
                <a:spcPct val="20000"/>
              </a:spcBef>
              <a:buChar char="–"/>
              <a:defRPr sz="2000">
                <a:solidFill>
                  <a:srgbClr val="0000FF"/>
                </a:solidFill>
                <a:latin typeface="Arial" charset="0"/>
              </a:defRPr>
            </a:lvl4pPr>
            <a:lvl5pPr marL="2057400" indent="-228600">
              <a:spcBef>
                <a:spcPct val="20000"/>
              </a:spcBef>
              <a:buChar char="»"/>
              <a:defRPr sz="2000">
                <a:solidFill>
                  <a:srgbClr val="0000FF"/>
                </a:solidFill>
                <a:latin typeface="Arial" charset="0"/>
              </a:defRPr>
            </a:lvl5pPr>
            <a:lvl6pPr marL="2514600" indent="-228600" eaLnBrk="0" fontAlgn="base" hangingPunct="0">
              <a:spcBef>
                <a:spcPct val="20000"/>
              </a:spcBef>
              <a:spcAft>
                <a:spcPct val="0"/>
              </a:spcAft>
              <a:buChar char="»"/>
              <a:defRPr sz="2000">
                <a:solidFill>
                  <a:srgbClr val="0000FF"/>
                </a:solidFill>
                <a:latin typeface="Arial" charset="0"/>
              </a:defRPr>
            </a:lvl6pPr>
            <a:lvl7pPr marL="2971800" indent="-228600" eaLnBrk="0" fontAlgn="base" hangingPunct="0">
              <a:spcBef>
                <a:spcPct val="20000"/>
              </a:spcBef>
              <a:spcAft>
                <a:spcPct val="0"/>
              </a:spcAft>
              <a:buChar char="»"/>
              <a:defRPr sz="2000">
                <a:solidFill>
                  <a:srgbClr val="0000FF"/>
                </a:solidFill>
                <a:latin typeface="Arial" charset="0"/>
              </a:defRPr>
            </a:lvl7pPr>
            <a:lvl8pPr marL="3429000" indent="-228600" eaLnBrk="0" fontAlgn="base" hangingPunct="0">
              <a:spcBef>
                <a:spcPct val="20000"/>
              </a:spcBef>
              <a:spcAft>
                <a:spcPct val="0"/>
              </a:spcAft>
              <a:buChar char="»"/>
              <a:defRPr sz="2000">
                <a:solidFill>
                  <a:srgbClr val="0000FF"/>
                </a:solidFill>
                <a:latin typeface="Arial" charset="0"/>
              </a:defRPr>
            </a:lvl8pPr>
            <a:lvl9pPr marL="3886200" indent="-228600" eaLnBrk="0" fontAlgn="base" hangingPunct="0">
              <a:spcBef>
                <a:spcPct val="20000"/>
              </a:spcBef>
              <a:spcAft>
                <a:spcPct val="0"/>
              </a:spcAft>
              <a:buChar char="»"/>
              <a:defRPr sz="2000">
                <a:solidFill>
                  <a:srgbClr val="0000FF"/>
                </a:solidFill>
                <a:latin typeface="Arial" charset="0"/>
              </a:defRPr>
            </a:lvl9pPr>
          </a:lstStyle>
          <a:p>
            <a:pPr algn="ctr" eaLnBrk="1" hangingPunct="1">
              <a:spcBef>
                <a:spcPct val="50000"/>
              </a:spcBef>
              <a:buFontTx/>
              <a:buNone/>
            </a:pPr>
            <a:r>
              <a:rPr lang="en-US" altLang="en-US" sz="1800" dirty="0">
                <a:solidFill>
                  <a:schemeClr val="tx1"/>
                </a:solidFill>
              </a:rPr>
              <a:t>(L to R) Churchill, FDR and Stalin at Yalta</a:t>
            </a:r>
          </a:p>
        </p:txBody>
      </p:sp>
    </p:spTree>
    <p:extLst>
      <p:ext uri="{BB962C8B-B14F-4D97-AF65-F5344CB8AC3E}">
        <p14:creationId xmlns:p14="http://schemas.microsoft.com/office/powerpoint/2010/main" val="431736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marshall plan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8200"/>
            <a:ext cx="54133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p:cNvSpPr txBox="1">
            <a:spLocks noChangeArrowheads="1"/>
          </p:cNvSpPr>
          <p:nvPr/>
        </p:nvSpPr>
        <p:spPr bwMode="auto">
          <a:xfrm>
            <a:off x="7162800" y="2971800"/>
            <a:ext cx="1600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ahoma" pitchFamily="34" charset="0"/>
              </a:defRPr>
            </a:lvl1pPr>
            <a:lvl2pPr marL="742950" indent="-285750">
              <a:spcBef>
                <a:spcPct val="20000"/>
              </a:spcBef>
              <a:buSzPct val="75000"/>
              <a:buBlip>
                <a:blip r:embed="rId4"/>
              </a:buBlip>
              <a:defRPr sz="28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tx2"/>
              </a:buClr>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itchFamily="34" charset="0"/>
              </a:defRPr>
            </a:lvl9pPr>
          </a:lstStyle>
          <a:p>
            <a:pPr algn="ctr">
              <a:spcBef>
                <a:spcPct val="50000"/>
              </a:spcBef>
              <a:buFontTx/>
              <a:buNone/>
            </a:pPr>
            <a:r>
              <a:rPr lang="en-US" altLang="en-US" sz="2000" b="1">
                <a:solidFill>
                  <a:srgbClr val="CC6600"/>
                </a:solidFill>
              </a:rPr>
              <a:t>Marshall Plan aid sent to European countries</a:t>
            </a:r>
          </a:p>
        </p:txBody>
      </p:sp>
    </p:spTree>
    <p:extLst>
      <p:ext uri="{BB962C8B-B14F-4D97-AF65-F5344CB8AC3E}">
        <p14:creationId xmlns:p14="http://schemas.microsoft.com/office/powerpoint/2010/main" val="48974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Stalin-Marshall-Plan-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52197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p:cNvSpPr txBox="1">
            <a:spLocks noChangeArrowheads="1"/>
          </p:cNvSpPr>
          <p:nvPr/>
        </p:nvSpPr>
        <p:spPr bwMode="auto">
          <a:xfrm>
            <a:off x="6248400" y="306179"/>
            <a:ext cx="1676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ahoma" pitchFamily="34" charset="0"/>
              </a:defRPr>
            </a:lvl1pPr>
            <a:lvl2pPr marL="742950" indent="-285750">
              <a:spcBef>
                <a:spcPct val="20000"/>
              </a:spcBef>
              <a:buSzPct val="75000"/>
              <a:buBlip>
                <a:blip r:embed="rId4"/>
              </a:buBlip>
              <a:defRPr sz="28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tx2"/>
              </a:buClr>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itchFamily="34" charset="0"/>
              </a:defRPr>
            </a:lvl9pPr>
          </a:lstStyle>
          <a:p>
            <a:pPr algn="ctr">
              <a:spcBef>
                <a:spcPct val="50000"/>
              </a:spcBef>
              <a:buFontTx/>
              <a:buNone/>
            </a:pPr>
            <a:r>
              <a:rPr lang="en-US" altLang="en-US" sz="2400" b="1" dirty="0">
                <a:solidFill>
                  <a:srgbClr val="CC6600"/>
                </a:solidFill>
              </a:rPr>
              <a:t>Marshall Aid cartoon, 1947</a:t>
            </a:r>
          </a:p>
        </p:txBody>
      </p:sp>
    </p:spTree>
    <p:extLst>
      <p:ext uri="{BB962C8B-B14F-4D97-AF65-F5344CB8AC3E}">
        <p14:creationId xmlns:p14="http://schemas.microsoft.com/office/powerpoint/2010/main" val="3586653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152400"/>
            <a:ext cx="8763000" cy="1143000"/>
          </a:xfrm>
        </p:spPr>
        <p:txBody>
          <a:bodyPr>
            <a:normAutofit fontScale="90000"/>
          </a:bodyPr>
          <a:lstStyle/>
          <a:p>
            <a:r>
              <a:rPr lang="en-US" altLang="en-US" sz="4000" b="1" dirty="0" smtClean="0"/>
              <a:t>SUPERPOWERS STRUGGLE OVER GERMANY</a:t>
            </a:r>
          </a:p>
        </p:txBody>
      </p:sp>
      <p:pic>
        <p:nvPicPr>
          <p:cNvPr id="22532" name="Picture 6" descr="germanydiv"/>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107" y="1295400"/>
            <a:ext cx="454511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Rectangle 5"/>
          <p:cNvSpPr>
            <a:spLocks noGrp="1" noChangeArrowheads="1"/>
          </p:cNvSpPr>
          <p:nvPr>
            <p:ph type="body" sz="half" idx="2"/>
          </p:nvPr>
        </p:nvSpPr>
        <p:spPr>
          <a:xfrm>
            <a:off x="4648200" y="1295400"/>
            <a:ext cx="3810000" cy="5257800"/>
          </a:xfrm>
        </p:spPr>
        <p:txBody>
          <a:bodyPr/>
          <a:lstStyle/>
          <a:p>
            <a:pPr>
              <a:lnSpc>
                <a:spcPct val="90000"/>
              </a:lnSpc>
            </a:pPr>
            <a:r>
              <a:rPr lang="en-US" altLang="en-US" sz="2000" b="1" dirty="0" smtClean="0"/>
              <a:t>At the end of the war, Germany was divided among the Allies into four zones for the purpose of occupation</a:t>
            </a:r>
          </a:p>
          <a:p>
            <a:pPr>
              <a:lnSpc>
                <a:spcPct val="90000"/>
              </a:lnSpc>
            </a:pPr>
            <a:r>
              <a:rPr lang="en-US" altLang="en-US" sz="2000" b="1" dirty="0" smtClean="0"/>
              <a:t>The U.S, France, and Great Britain decided to combine their 3 zones into one zone – West Germany, or the federal Republic of Germany</a:t>
            </a:r>
          </a:p>
          <a:p>
            <a:pPr>
              <a:lnSpc>
                <a:spcPct val="90000"/>
              </a:lnSpc>
            </a:pPr>
            <a:r>
              <a:rPr lang="en-US" altLang="en-US" sz="2000" b="1" dirty="0" smtClean="0"/>
              <a:t>The U.S.S.R. controlled East Germany, or the German Democratic Republic </a:t>
            </a:r>
          </a:p>
          <a:p>
            <a:pPr>
              <a:lnSpc>
                <a:spcPct val="90000"/>
              </a:lnSpc>
            </a:pPr>
            <a:r>
              <a:rPr lang="en-US" altLang="en-US" sz="2000" b="1" dirty="0" smtClean="0"/>
              <a:t>Now the superpowers were occupying an area right next to each other – problems were bound to occur</a:t>
            </a:r>
          </a:p>
        </p:txBody>
      </p:sp>
    </p:spTree>
    <p:extLst>
      <p:ext uri="{BB962C8B-B14F-4D97-AF65-F5344CB8AC3E}">
        <p14:creationId xmlns:p14="http://schemas.microsoft.com/office/powerpoint/2010/main" val="2589015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 y="152400"/>
            <a:ext cx="7772400" cy="1143000"/>
          </a:xfrm>
        </p:spPr>
        <p:txBody>
          <a:bodyPr/>
          <a:lstStyle/>
          <a:p>
            <a:r>
              <a:rPr lang="en-US" altLang="en-US" b="1" dirty="0" smtClean="0"/>
              <a:t>BERLIN AIRLIFT – 1948</a:t>
            </a:r>
          </a:p>
        </p:txBody>
      </p:sp>
      <p:sp>
        <p:nvSpPr>
          <p:cNvPr id="23555" name="Rectangle 4"/>
          <p:cNvSpPr>
            <a:spLocks noGrp="1" noChangeArrowheads="1"/>
          </p:cNvSpPr>
          <p:nvPr>
            <p:ph type="body" sz="half" idx="1"/>
          </p:nvPr>
        </p:nvSpPr>
        <p:spPr>
          <a:xfrm>
            <a:off x="76200" y="1324095"/>
            <a:ext cx="4038600" cy="4710112"/>
          </a:xfrm>
        </p:spPr>
        <p:txBody>
          <a:bodyPr/>
          <a:lstStyle/>
          <a:p>
            <a:pPr>
              <a:lnSpc>
                <a:spcPct val="90000"/>
              </a:lnSpc>
            </a:pPr>
            <a:r>
              <a:rPr lang="en-US" altLang="en-US" sz="2800" b="1" dirty="0" smtClean="0"/>
              <a:t>When the Soviets attempted to block the three Western powers from access to Berlin in 1948, the 2.1 million residents of West Berlin had only enough food for five weeks, resulting in a dire situation </a:t>
            </a:r>
          </a:p>
        </p:txBody>
      </p:sp>
      <p:pic>
        <p:nvPicPr>
          <p:cNvPr id="23556" name="Picture 6" descr="Berlin_Sector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91000" y="1295400"/>
            <a:ext cx="4267200" cy="3427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7" name="Text Box 7"/>
          <p:cNvSpPr txBox="1">
            <a:spLocks noChangeArrowheads="1"/>
          </p:cNvSpPr>
          <p:nvPr/>
        </p:nvSpPr>
        <p:spPr bwMode="auto">
          <a:xfrm>
            <a:off x="4267200" y="4876800"/>
            <a:ext cx="4114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ahoma" pitchFamily="34" charset="0"/>
              </a:defRPr>
            </a:lvl1pPr>
            <a:lvl2pPr marL="742950" indent="-285750">
              <a:spcBef>
                <a:spcPct val="20000"/>
              </a:spcBef>
              <a:buSzPct val="75000"/>
              <a:buBlip>
                <a:blip r:embed="rId4"/>
              </a:buBlip>
              <a:defRPr sz="28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tx2"/>
              </a:buClr>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itchFamily="34" charset="0"/>
              </a:defRPr>
            </a:lvl9pPr>
          </a:lstStyle>
          <a:p>
            <a:pPr algn="ctr">
              <a:spcBef>
                <a:spcPct val="50000"/>
              </a:spcBef>
              <a:buFontTx/>
              <a:buNone/>
            </a:pPr>
            <a:r>
              <a:rPr lang="en-US" altLang="en-US" sz="1800" b="1" dirty="0">
                <a:solidFill>
                  <a:srgbClr val="CC6600"/>
                </a:solidFill>
              </a:rPr>
              <a:t>Like the whole of Germany, the city of Berlin was divided into four zones</a:t>
            </a:r>
          </a:p>
        </p:txBody>
      </p:sp>
    </p:spTree>
    <p:extLst>
      <p:ext uri="{BB962C8B-B14F-4D97-AF65-F5344CB8AC3E}">
        <p14:creationId xmlns:p14="http://schemas.microsoft.com/office/powerpoint/2010/main" val="3788448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normAutofit fontScale="90000"/>
          </a:bodyPr>
          <a:lstStyle/>
          <a:p>
            <a:r>
              <a:rPr lang="en-US" altLang="en-US" sz="4000" b="1" smtClean="0"/>
              <a:t>AMERICA &amp; BRITAIN AIRLIFT SUPPLIES TO WEST BERLIN</a:t>
            </a:r>
          </a:p>
        </p:txBody>
      </p:sp>
      <p:pic>
        <p:nvPicPr>
          <p:cNvPr id="24580" name="Picture 7" descr="berlin airlif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74663" y="2147888"/>
            <a:ext cx="3857625" cy="4557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9" name="Rectangle 6"/>
          <p:cNvSpPr>
            <a:spLocks noGrp="1" noChangeArrowheads="1"/>
          </p:cNvSpPr>
          <p:nvPr>
            <p:ph type="body" sz="half" idx="2"/>
          </p:nvPr>
        </p:nvSpPr>
        <p:spPr>
          <a:xfrm>
            <a:off x="4648200" y="2147888"/>
            <a:ext cx="4495800" cy="4710112"/>
          </a:xfrm>
        </p:spPr>
        <p:txBody>
          <a:bodyPr/>
          <a:lstStyle/>
          <a:p>
            <a:pPr>
              <a:lnSpc>
                <a:spcPct val="80000"/>
              </a:lnSpc>
            </a:pPr>
            <a:r>
              <a:rPr lang="en-US" altLang="en-US" sz="2400" b="1" smtClean="0"/>
              <a:t>Not wanting to invade and start a war with the Soviets, America and Britain started the Berlin airlift to fly supplies into West Berlin</a:t>
            </a:r>
          </a:p>
          <a:p>
            <a:pPr>
              <a:lnSpc>
                <a:spcPct val="80000"/>
              </a:lnSpc>
            </a:pPr>
            <a:r>
              <a:rPr lang="en-US" altLang="en-US" sz="2400" b="1" smtClean="0"/>
              <a:t>For 327 days, planes took off and landed every few minutes, around the clock</a:t>
            </a:r>
          </a:p>
          <a:p>
            <a:pPr>
              <a:lnSpc>
                <a:spcPct val="80000"/>
              </a:lnSpc>
            </a:pPr>
            <a:r>
              <a:rPr lang="en-US" altLang="en-US" sz="2400" b="1" smtClean="0"/>
              <a:t>In 277,000 flights, they brought in 2.3 million tons of food, fuel and medicine to the West Berliners</a:t>
            </a:r>
          </a:p>
        </p:txBody>
      </p:sp>
    </p:spTree>
    <p:extLst>
      <p:ext uri="{BB962C8B-B14F-4D97-AF65-F5344CB8AC3E}">
        <p14:creationId xmlns:p14="http://schemas.microsoft.com/office/powerpoint/2010/main" val="3538778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228600"/>
            <a:ext cx="7772400" cy="1143000"/>
          </a:xfrm>
        </p:spPr>
        <p:txBody>
          <a:bodyPr/>
          <a:lstStyle/>
          <a:p>
            <a:r>
              <a:rPr lang="en-US" altLang="en-US" b="1" dirty="0" smtClean="0"/>
              <a:t>SOVIETS LIFT BLOCKADE</a:t>
            </a:r>
          </a:p>
        </p:txBody>
      </p:sp>
      <p:sp>
        <p:nvSpPr>
          <p:cNvPr id="25603" name="Rectangle 4"/>
          <p:cNvSpPr>
            <a:spLocks noGrp="1" noChangeArrowheads="1"/>
          </p:cNvSpPr>
          <p:nvPr>
            <p:ph type="body" sz="half" idx="1"/>
          </p:nvPr>
        </p:nvSpPr>
        <p:spPr>
          <a:xfrm>
            <a:off x="152400" y="1219200"/>
            <a:ext cx="3810000" cy="3824288"/>
          </a:xfrm>
        </p:spPr>
        <p:txBody>
          <a:bodyPr/>
          <a:lstStyle/>
          <a:p>
            <a:r>
              <a:rPr lang="en-US" altLang="en-US" sz="2800" b="1" dirty="0" smtClean="0"/>
              <a:t>Realizing they were beaten and suffering a public relations nightmare, the Soviets lifted their blockade in May, 1949</a:t>
            </a:r>
          </a:p>
        </p:txBody>
      </p:sp>
      <p:pic>
        <p:nvPicPr>
          <p:cNvPr id="25604" name="Picture 6" descr="berlin airlif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14800" y="1447800"/>
            <a:ext cx="3810000" cy="3817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7"/>
          <p:cNvSpPr txBox="1">
            <a:spLocks noChangeArrowheads="1"/>
          </p:cNvSpPr>
          <p:nvPr/>
        </p:nvSpPr>
        <p:spPr bwMode="auto">
          <a:xfrm>
            <a:off x="3886200" y="5323614"/>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ahoma" pitchFamily="34" charset="0"/>
              </a:defRPr>
            </a:lvl1pPr>
            <a:lvl2pPr marL="742950" indent="-285750">
              <a:spcBef>
                <a:spcPct val="20000"/>
              </a:spcBef>
              <a:buSzPct val="75000"/>
              <a:buBlip>
                <a:blip r:embed="rId4"/>
              </a:buBlip>
              <a:defRPr sz="28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tx2"/>
              </a:buClr>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itchFamily="34" charset="0"/>
              </a:defRPr>
            </a:lvl9pPr>
          </a:lstStyle>
          <a:p>
            <a:pPr algn="ctr">
              <a:spcBef>
                <a:spcPct val="50000"/>
              </a:spcBef>
              <a:buFontTx/>
              <a:buNone/>
            </a:pPr>
            <a:r>
              <a:rPr lang="en-US" altLang="en-US" sz="1800" b="1">
                <a:solidFill>
                  <a:srgbClr val="CC6600"/>
                </a:solidFill>
              </a:rPr>
              <a:t>On Christmas 1948, the plane crews brought gifts to West Berlin</a:t>
            </a:r>
          </a:p>
        </p:txBody>
      </p:sp>
    </p:spTree>
    <p:extLst>
      <p:ext uri="{BB962C8B-B14F-4D97-AF65-F5344CB8AC3E}">
        <p14:creationId xmlns:p14="http://schemas.microsoft.com/office/powerpoint/2010/main" val="2247787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152400"/>
            <a:ext cx="7772400" cy="1143000"/>
          </a:xfrm>
        </p:spPr>
        <p:txBody>
          <a:bodyPr/>
          <a:lstStyle/>
          <a:p>
            <a:r>
              <a:rPr lang="en-US" altLang="en-US" sz="4800" b="1" dirty="0" smtClean="0"/>
              <a:t>NATO FORMED</a:t>
            </a:r>
          </a:p>
        </p:txBody>
      </p:sp>
      <p:pic>
        <p:nvPicPr>
          <p:cNvPr id="26628" name="Picture 6" descr="nato23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371600"/>
            <a:ext cx="381000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7" name="Rectangle 5"/>
          <p:cNvSpPr>
            <a:spLocks noGrp="1" noChangeArrowheads="1"/>
          </p:cNvSpPr>
          <p:nvPr>
            <p:ph type="body" sz="half" idx="2"/>
          </p:nvPr>
        </p:nvSpPr>
        <p:spPr>
          <a:xfrm>
            <a:off x="4267200" y="1508124"/>
            <a:ext cx="3962400" cy="4359275"/>
          </a:xfrm>
        </p:spPr>
        <p:txBody>
          <a:bodyPr/>
          <a:lstStyle/>
          <a:p>
            <a:pPr>
              <a:lnSpc>
                <a:spcPct val="90000"/>
              </a:lnSpc>
            </a:pPr>
            <a:r>
              <a:rPr lang="en-US" altLang="en-US" sz="2400" b="1" dirty="0" smtClean="0"/>
              <a:t>The Berlin blockade increased Western Europe’s fear of Soviet aggression</a:t>
            </a:r>
          </a:p>
          <a:p>
            <a:pPr>
              <a:lnSpc>
                <a:spcPct val="90000"/>
              </a:lnSpc>
            </a:pPr>
            <a:r>
              <a:rPr lang="en-US" altLang="en-US" sz="2400" b="1" dirty="0" smtClean="0"/>
              <a:t>As a result, ten West European nations joined the U.S and Canada on April 4, 1949 to form a defensive alliance known as the North Atlantic Treaty Organization</a:t>
            </a:r>
          </a:p>
        </p:txBody>
      </p:sp>
      <p:sp>
        <p:nvSpPr>
          <p:cNvPr id="26629" name="Text Box 7"/>
          <p:cNvSpPr txBox="1">
            <a:spLocks noChangeArrowheads="1"/>
          </p:cNvSpPr>
          <p:nvPr/>
        </p:nvSpPr>
        <p:spPr bwMode="auto">
          <a:xfrm>
            <a:off x="685800" y="5249046"/>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ahoma" pitchFamily="34" charset="0"/>
              </a:defRPr>
            </a:lvl1pPr>
            <a:lvl2pPr marL="742950" indent="-285750">
              <a:spcBef>
                <a:spcPct val="20000"/>
              </a:spcBef>
              <a:buSzPct val="75000"/>
              <a:buBlip>
                <a:blip r:embed="rId4"/>
              </a:buBlip>
              <a:defRPr sz="28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tx2"/>
              </a:buClr>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itchFamily="34" charset="0"/>
              </a:defRPr>
            </a:lvl9pPr>
          </a:lstStyle>
          <a:p>
            <a:pPr algn="ctr">
              <a:spcBef>
                <a:spcPct val="50000"/>
              </a:spcBef>
              <a:buFontTx/>
              <a:buNone/>
            </a:pPr>
            <a:r>
              <a:rPr lang="en-US" altLang="en-US" sz="2000" b="1" dirty="0">
                <a:solidFill>
                  <a:srgbClr val="CC6600"/>
                </a:solidFill>
              </a:rPr>
              <a:t>The NATO flag</a:t>
            </a:r>
          </a:p>
        </p:txBody>
      </p:sp>
    </p:spTree>
    <p:extLst>
      <p:ext uri="{BB962C8B-B14F-4D97-AF65-F5344CB8AC3E}">
        <p14:creationId xmlns:p14="http://schemas.microsoft.com/office/powerpoint/2010/main" val="1022116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cairsweb.llgc.org.uk/images/ilw1/ilw140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3978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541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mconway.net/page16/files/iron-curt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8153400"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409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title"/>
          </p:nvPr>
        </p:nvSpPr>
        <p:spPr>
          <a:xfrm>
            <a:off x="304800" y="304800"/>
            <a:ext cx="7772400" cy="990600"/>
          </a:xfrm>
        </p:spPr>
        <p:txBody>
          <a:bodyPr/>
          <a:lstStyle/>
          <a:p>
            <a:pPr eaLnBrk="1" hangingPunct="1"/>
            <a:r>
              <a:rPr lang="en-US" altLang="en-US" b="1" dirty="0" smtClean="0"/>
              <a:t>YALTA AGREEMENTS</a:t>
            </a:r>
          </a:p>
        </p:txBody>
      </p:sp>
      <p:sp>
        <p:nvSpPr>
          <p:cNvPr id="67587" name="Rectangle 6"/>
          <p:cNvSpPr>
            <a:spLocks noGrp="1" noChangeArrowheads="1"/>
          </p:cNvSpPr>
          <p:nvPr>
            <p:ph type="body" sz="half" idx="1"/>
          </p:nvPr>
        </p:nvSpPr>
        <p:spPr>
          <a:xfrm>
            <a:off x="533400" y="1524000"/>
            <a:ext cx="7772400" cy="1447800"/>
          </a:xfrm>
        </p:spPr>
        <p:txBody>
          <a:bodyPr/>
          <a:lstStyle/>
          <a:p>
            <a:pPr eaLnBrk="1" hangingPunct="1">
              <a:lnSpc>
                <a:spcPct val="80000"/>
              </a:lnSpc>
            </a:pPr>
            <a:r>
              <a:rPr lang="en-US" altLang="en-US" sz="2000" b="1" dirty="0" smtClean="0"/>
              <a:t>1) They agreed to divide Germany into 4 occupied zones after the war</a:t>
            </a:r>
          </a:p>
          <a:p>
            <a:pPr eaLnBrk="1" hangingPunct="1">
              <a:lnSpc>
                <a:spcPct val="80000"/>
              </a:lnSpc>
            </a:pPr>
            <a:r>
              <a:rPr lang="en-US" altLang="en-US" sz="2000" b="1" dirty="0" smtClean="0"/>
              <a:t>2) Stalin agreed to free elections in Eastern Europe</a:t>
            </a:r>
          </a:p>
          <a:p>
            <a:pPr eaLnBrk="1" hangingPunct="1">
              <a:lnSpc>
                <a:spcPct val="80000"/>
              </a:lnSpc>
            </a:pPr>
            <a:r>
              <a:rPr lang="en-US" altLang="en-US" sz="2000" b="1" dirty="0" smtClean="0"/>
              <a:t>3) Stalin agreed to help  the U.S. in the war against Japan and to join the United Nations</a:t>
            </a:r>
          </a:p>
          <a:p>
            <a:pPr eaLnBrk="1" hangingPunct="1">
              <a:lnSpc>
                <a:spcPct val="80000"/>
              </a:lnSpc>
            </a:pPr>
            <a:endParaRPr lang="en-US" altLang="en-US" sz="2000" dirty="0" smtClean="0"/>
          </a:p>
        </p:txBody>
      </p:sp>
      <p:pic>
        <p:nvPicPr>
          <p:cNvPr id="67588" name="Picture 7" descr="big3yalt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0" y="3080656"/>
            <a:ext cx="5638800" cy="3741737"/>
          </a:xfrm>
        </p:spPr>
      </p:pic>
    </p:spTree>
    <p:extLst>
      <p:ext uri="{BB962C8B-B14F-4D97-AF65-F5344CB8AC3E}">
        <p14:creationId xmlns:p14="http://schemas.microsoft.com/office/powerpoint/2010/main" val="3849560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38721"/>
            <a:ext cx="6705599" cy="616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678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772400" cy="1143000"/>
          </a:xfrm>
        </p:spPr>
        <p:txBody>
          <a:bodyPr/>
          <a:lstStyle/>
          <a:p>
            <a:r>
              <a:rPr lang="en-US" altLang="en-US" b="1" dirty="0" smtClean="0">
                <a:hlinkClick r:id="rId2"/>
              </a:rPr>
              <a:t>ORIGINS OF THE COLD WAR</a:t>
            </a:r>
            <a:endParaRPr lang="en-US" altLang="en-US" b="1" dirty="0" smtClean="0"/>
          </a:p>
        </p:txBody>
      </p:sp>
      <p:pic>
        <p:nvPicPr>
          <p:cNvPr id="5124" name="Picture 6" descr="cold wa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14400" y="1524000"/>
            <a:ext cx="2773363"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5"/>
          <p:cNvSpPr>
            <a:spLocks noGrp="1" noChangeArrowheads="1"/>
          </p:cNvSpPr>
          <p:nvPr>
            <p:ph type="body" sz="half" idx="2"/>
          </p:nvPr>
        </p:nvSpPr>
        <p:spPr>
          <a:xfrm>
            <a:off x="3962400" y="1447800"/>
            <a:ext cx="4114800" cy="4481512"/>
          </a:xfrm>
        </p:spPr>
        <p:txBody>
          <a:bodyPr/>
          <a:lstStyle/>
          <a:p>
            <a:pPr>
              <a:lnSpc>
                <a:spcPct val="90000"/>
              </a:lnSpc>
            </a:pPr>
            <a:r>
              <a:rPr lang="en-US" altLang="en-US" sz="2400" b="1" dirty="0" smtClean="0"/>
              <a:t>After being Allies during WWII, the U.S. and U.S.S.R. soon viewed each other with increasing suspicion</a:t>
            </a:r>
          </a:p>
          <a:p>
            <a:pPr>
              <a:lnSpc>
                <a:spcPct val="90000"/>
              </a:lnSpc>
            </a:pPr>
            <a:r>
              <a:rPr lang="en-US" altLang="en-US" sz="2400" b="1" dirty="0" smtClean="0"/>
              <a:t>Their political differences created a climate of icy tension that plunged the two countries into an era of bitter rivalry known as the Cold War</a:t>
            </a:r>
          </a:p>
          <a:p>
            <a:pPr>
              <a:lnSpc>
                <a:spcPct val="90000"/>
              </a:lnSpc>
            </a:pPr>
            <a:endParaRPr lang="en-US" altLang="en-US" sz="2400" b="1" dirty="0" smtClean="0"/>
          </a:p>
        </p:txBody>
      </p:sp>
      <p:sp>
        <p:nvSpPr>
          <p:cNvPr id="5125" name="Text Box 7"/>
          <p:cNvSpPr txBox="1">
            <a:spLocks noChangeArrowheads="1"/>
          </p:cNvSpPr>
          <p:nvPr/>
        </p:nvSpPr>
        <p:spPr bwMode="auto">
          <a:xfrm>
            <a:off x="457200" y="5552214"/>
            <a:ext cx="3810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4"/>
              </a:buBlip>
              <a:defRPr sz="3200">
                <a:solidFill>
                  <a:schemeClr val="tx1"/>
                </a:solidFill>
                <a:latin typeface="Tahoma" pitchFamily="34" charset="0"/>
              </a:defRPr>
            </a:lvl1pPr>
            <a:lvl2pPr marL="742950" indent="-285750">
              <a:spcBef>
                <a:spcPct val="20000"/>
              </a:spcBef>
              <a:buSzPct val="75000"/>
              <a:buBlip>
                <a:blip r:embed="rId5"/>
              </a:buBlip>
              <a:defRPr sz="28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tx2"/>
              </a:buClr>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itchFamily="34" charset="0"/>
              </a:defRPr>
            </a:lvl9pPr>
          </a:lstStyle>
          <a:p>
            <a:pPr algn="ctr">
              <a:spcBef>
                <a:spcPct val="50000"/>
              </a:spcBef>
              <a:buFontTx/>
              <a:buNone/>
            </a:pPr>
            <a:r>
              <a:rPr lang="en-US" altLang="en-US" sz="1600" b="1" dirty="0">
                <a:solidFill>
                  <a:srgbClr val="CC6600"/>
                </a:solidFill>
              </a:rPr>
              <a:t>The Cold War would dominate global affairs from 1945 until the breakup of the USSR in 1991</a:t>
            </a:r>
          </a:p>
        </p:txBody>
      </p:sp>
    </p:spTree>
    <p:extLst>
      <p:ext uri="{BB962C8B-B14F-4D97-AF65-F5344CB8AC3E}">
        <p14:creationId xmlns:p14="http://schemas.microsoft.com/office/powerpoint/2010/main" val="3758680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t>Video </a:t>
            </a:r>
            <a:r>
              <a:rPr lang="en-US" altLang="en-US" dirty="0" smtClean="0"/>
              <a:t>#1</a:t>
            </a:r>
            <a:endParaRPr lang="en-US" altLang="en-US" dirty="0" smtClean="0"/>
          </a:p>
        </p:txBody>
      </p:sp>
      <p:sp>
        <p:nvSpPr>
          <p:cNvPr id="6147" name="Content Placeholder 4"/>
          <p:cNvSpPr>
            <a:spLocks noGrp="1"/>
          </p:cNvSpPr>
          <p:nvPr>
            <p:ph idx="1"/>
          </p:nvPr>
        </p:nvSpPr>
        <p:spPr/>
        <p:txBody>
          <a:bodyPr/>
          <a:lstStyle/>
          <a:p>
            <a:pPr marL="514350" indent="-514350">
              <a:buFontTx/>
              <a:buAutoNum type="arabicPeriod"/>
            </a:pPr>
            <a:r>
              <a:rPr lang="en-US" altLang="en-US" dirty="0" smtClean="0"/>
              <a:t>How did the rivalry between the US and Russia start?</a:t>
            </a:r>
          </a:p>
          <a:p>
            <a:pPr marL="514350" indent="-514350">
              <a:buFontTx/>
              <a:buAutoNum type="arabicPeriod"/>
            </a:pPr>
            <a:r>
              <a:rPr lang="en-US" altLang="en-US" dirty="0" smtClean="0"/>
              <a:t>What was the foundation for this rivalry?</a:t>
            </a:r>
          </a:p>
          <a:p>
            <a:pPr marL="514350" indent="-514350">
              <a:buFontTx/>
              <a:buAutoNum type="arabicPeriod"/>
            </a:pPr>
            <a:r>
              <a:rPr lang="en-US" altLang="en-US" dirty="0" smtClean="0"/>
              <a:t>What happened at the Potsdam Conference that fueled this rivalry?</a:t>
            </a:r>
          </a:p>
          <a:p>
            <a:pPr marL="514350" indent="-514350">
              <a:buFontTx/>
              <a:buAutoNum type="arabicPeriod"/>
            </a:pPr>
            <a:r>
              <a:rPr lang="en-US" altLang="en-US" dirty="0" smtClean="0"/>
              <a:t>How did the atomic bomb provide leverage for the US over Stalin?</a:t>
            </a:r>
          </a:p>
        </p:txBody>
      </p:sp>
    </p:spTree>
    <p:extLst>
      <p:ext uri="{BB962C8B-B14F-4D97-AF65-F5344CB8AC3E}">
        <p14:creationId xmlns:p14="http://schemas.microsoft.com/office/powerpoint/2010/main" val="1152741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152400"/>
            <a:ext cx="7772400" cy="974725"/>
          </a:xfrm>
        </p:spPr>
        <p:txBody>
          <a:bodyPr/>
          <a:lstStyle/>
          <a:p>
            <a:r>
              <a:rPr lang="en-US" altLang="en-US" b="1" dirty="0" smtClean="0"/>
              <a:t>POLITICAL DIFFERENCES</a:t>
            </a:r>
          </a:p>
        </p:txBody>
      </p:sp>
      <p:sp>
        <p:nvSpPr>
          <p:cNvPr id="7171" name="Rectangle 4"/>
          <p:cNvSpPr>
            <a:spLocks noGrp="1" noChangeArrowheads="1"/>
          </p:cNvSpPr>
          <p:nvPr>
            <p:ph type="body" sz="half" idx="1"/>
          </p:nvPr>
        </p:nvSpPr>
        <p:spPr>
          <a:xfrm>
            <a:off x="228600" y="1143000"/>
            <a:ext cx="4114800" cy="4710112"/>
          </a:xfrm>
        </p:spPr>
        <p:txBody>
          <a:bodyPr/>
          <a:lstStyle/>
          <a:p>
            <a:pPr>
              <a:lnSpc>
                <a:spcPct val="90000"/>
              </a:lnSpc>
            </a:pPr>
            <a:r>
              <a:rPr lang="en-US" altLang="en-US" sz="2000" b="1" dirty="0" smtClean="0"/>
              <a:t>At the heart of the tension was a fundamental difference in political systems </a:t>
            </a:r>
          </a:p>
          <a:p>
            <a:pPr>
              <a:lnSpc>
                <a:spcPct val="90000"/>
              </a:lnSpc>
            </a:pPr>
            <a:r>
              <a:rPr lang="en-US" altLang="en-US" sz="2000" b="1" dirty="0" smtClean="0"/>
              <a:t>America is a democracy that has a capitalist economic system, free elections and competing political parties</a:t>
            </a:r>
          </a:p>
          <a:p>
            <a:pPr>
              <a:lnSpc>
                <a:spcPct val="90000"/>
              </a:lnSpc>
            </a:pPr>
            <a:r>
              <a:rPr lang="en-US" altLang="en-US" sz="2000" b="1" dirty="0" smtClean="0"/>
              <a:t>In the U.S.S.R., the sole political party – the Communists – established a totalitarian regime with little or no rights for the citizens</a:t>
            </a:r>
            <a:r>
              <a:rPr lang="en-US" altLang="en-US" sz="2000" dirty="0" smtClean="0"/>
              <a:t>  </a:t>
            </a:r>
          </a:p>
        </p:txBody>
      </p:sp>
      <p:pic>
        <p:nvPicPr>
          <p:cNvPr id="7172" name="Picture 6" descr="MarxEngelsLeni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219200"/>
            <a:ext cx="325755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Text Box 7"/>
          <p:cNvSpPr txBox="1">
            <a:spLocks noChangeArrowheads="1"/>
          </p:cNvSpPr>
          <p:nvPr/>
        </p:nvSpPr>
        <p:spPr bwMode="auto">
          <a:xfrm>
            <a:off x="4267200" y="5724525"/>
            <a:ext cx="3810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ahoma" pitchFamily="34" charset="0"/>
              </a:defRPr>
            </a:lvl1pPr>
            <a:lvl2pPr marL="742950" indent="-285750">
              <a:spcBef>
                <a:spcPct val="20000"/>
              </a:spcBef>
              <a:buSzPct val="75000"/>
              <a:buBlip>
                <a:blip r:embed="rId4"/>
              </a:buBlip>
              <a:defRPr sz="28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tx2"/>
              </a:buClr>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itchFamily="34" charset="0"/>
              </a:defRPr>
            </a:lvl9pPr>
          </a:lstStyle>
          <a:p>
            <a:pPr algn="ctr">
              <a:spcBef>
                <a:spcPct val="50000"/>
              </a:spcBef>
              <a:buFontTx/>
              <a:buNone/>
            </a:pPr>
            <a:r>
              <a:rPr lang="en-US" altLang="en-US" sz="1600" b="1" dirty="0">
                <a:solidFill>
                  <a:srgbClr val="CC6600"/>
                </a:solidFill>
              </a:rPr>
              <a:t>Soviets viewed Marx, Engels and Lenin as founders of Communism</a:t>
            </a:r>
          </a:p>
        </p:txBody>
      </p:sp>
    </p:spTree>
    <p:extLst>
      <p:ext uri="{BB962C8B-B14F-4D97-AF65-F5344CB8AC3E}">
        <p14:creationId xmlns:p14="http://schemas.microsoft.com/office/powerpoint/2010/main" val="1349143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altLang="en-US" sz="4000" b="1" smtClean="0"/>
              <a:t>SUSPICIONS DEVELOPED DURING THE WAR</a:t>
            </a:r>
          </a:p>
        </p:txBody>
      </p:sp>
      <p:pic>
        <p:nvPicPr>
          <p:cNvPr id="8195" name="Picture 6" descr="hitlerandstalin"/>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2147888"/>
            <a:ext cx="34671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7" descr="atomic bomb2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86400" y="2209800"/>
            <a:ext cx="14478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Rectangle 5"/>
          <p:cNvSpPr>
            <a:spLocks noGrp="1" noChangeArrowheads="1"/>
          </p:cNvSpPr>
          <p:nvPr>
            <p:ph type="body" sz="half" idx="3"/>
          </p:nvPr>
        </p:nvSpPr>
        <p:spPr>
          <a:xfrm>
            <a:off x="685800" y="4281488"/>
            <a:ext cx="7772400" cy="2576512"/>
          </a:xfrm>
        </p:spPr>
        <p:txBody>
          <a:bodyPr/>
          <a:lstStyle/>
          <a:p>
            <a:r>
              <a:rPr lang="en-US" altLang="en-US" sz="2400" b="1" smtClean="0"/>
              <a:t>Even during the war, the two nations disagreed on many issues</a:t>
            </a:r>
          </a:p>
          <a:p>
            <a:r>
              <a:rPr lang="en-US" altLang="en-US" sz="2400" b="1" smtClean="0"/>
              <a:t>The U.S. was furious that Soviet leader Joseph Stalin had been an ally of Hitler for a time</a:t>
            </a:r>
          </a:p>
          <a:p>
            <a:r>
              <a:rPr lang="en-US" altLang="en-US" sz="2400" b="1" smtClean="0"/>
              <a:t>Stalin was upset that the U.S. had kept its development of the atomic bomb a secret</a:t>
            </a:r>
          </a:p>
        </p:txBody>
      </p:sp>
      <p:sp>
        <p:nvSpPr>
          <p:cNvPr id="8198" name="Line 9"/>
          <p:cNvSpPr>
            <a:spLocks noChangeShapeType="1"/>
          </p:cNvSpPr>
          <p:nvPr/>
        </p:nvSpPr>
        <p:spPr bwMode="auto">
          <a:xfrm flipH="1">
            <a:off x="4267200" y="27432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Line 10"/>
          <p:cNvSpPr>
            <a:spLocks noChangeShapeType="1"/>
          </p:cNvSpPr>
          <p:nvPr/>
        </p:nvSpPr>
        <p:spPr bwMode="auto">
          <a:xfrm>
            <a:off x="4267200" y="35052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Text Box 11"/>
          <p:cNvSpPr txBox="1">
            <a:spLocks noChangeArrowheads="1"/>
          </p:cNvSpPr>
          <p:nvPr/>
        </p:nvSpPr>
        <p:spPr bwMode="auto">
          <a:xfrm>
            <a:off x="4267200" y="28956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4"/>
              </a:buBlip>
              <a:defRPr sz="3200">
                <a:solidFill>
                  <a:schemeClr val="tx1"/>
                </a:solidFill>
                <a:latin typeface="Tahoma" pitchFamily="34" charset="0"/>
              </a:defRPr>
            </a:lvl1pPr>
            <a:lvl2pPr marL="742950" indent="-285750">
              <a:spcBef>
                <a:spcPct val="20000"/>
              </a:spcBef>
              <a:buSzPct val="75000"/>
              <a:buBlip>
                <a:blip r:embed="rId5"/>
              </a:buBlip>
              <a:defRPr sz="28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tx2"/>
              </a:buClr>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itchFamily="34" charset="0"/>
              </a:defRPr>
            </a:lvl9pPr>
          </a:lstStyle>
          <a:p>
            <a:pPr>
              <a:spcBef>
                <a:spcPct val="50000"/>
              </a:spcBef>
              <a:buFontTx/>
              <a:buNone/>
            </a:pPr>
            <a:r>
              <a:rPr lang="en-US" altLang="en-US" sz="2000" b="1">
                <a:solidFill>
                  <a:srgbClr val="CC6600"/>
                </a:solidFill>
              </a:rPr>
              <a:t>ISSUES</a:t>
            </a:r>
          </a:p>
        </p:txBody>
      </p:sp>
    </p:spTree>
    <p:extLst>
      <p:ext uri="{BB962C8B-B14F-4D97-AF65-F5344CB8AC3E}">
        <p14:creationId xmlns:p14="http://schemas.microsoft.com/office/powerpoint/2010/main" val="2517678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46063" y="930275"/>
            <a:ext cx="7772400" cy="1431925"/>
          </a:xfrm>
        </p:spPr>
        <p:txBody>
          <a:bodyPr>
            <a:normAutofit fontScale="90000"/>
          </a:bodyPr>
          <a:lstStyle/>
          <a:p>
            <a:r>
              <a:rPr lang="en-US" altLang="en-US" b="1" dirty="0" smtClean="0"/>
              <a:t>THE UNITED NATIONS </a:t>
            </a:r>
            <a:r>
              <a:rPr lang="en-US" altLang="en-US" b="1" dirty="0" smtClean="0"/>
              <a:t/>
            </a:r>
            <a:br>
              <a:rPr lang="en-US" altLang="en-US" b="1" dirty="0" smtClean="0"/>
            </a:br>
            <a:r>
              <a:rPr lang="en-US" altLang="en-US" b="1" dirty="0" smtClean="0"/>
              <a:t>PROVIDES </a:t>
            </a:r>
            <a:r>
              <a:rPr lang="en-US" altLang="en-US" b="1" dirty="0" smtClean="0"/>
              <a:t>HOPE</a:t>
            </a:r>
          </a:p>
        </p:txBody>
      </p:sp>
      <p:pic>
        <p:nvPicPr>
          <p:cNvPr id="9220" name="Picture 6" descr="unFlag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 y="2590800"/>
            <a:ext cx="4038600" cy="2925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Rectangle 5"/>
          <p:cNvSpPr>
            <a:spLocks noGrp="1" noChangeArrowheads="1"/>
          </p:cNvSpPr>
          <p:nvPr>
            <p:ph type="body" sz="half" idx="2"/>
          </p:nvPr>
        </p:nvSpPr>
        <p:spPr>
          <a:xfrm>
            <a:off x="4343400" y="2362200"/>
            <a:ext cx="4114800" cy="4283075"/>
          </a:xfrm>
        </p:spPr>
        <p:txBody>
          <a:bodyPr/>
          <a:lstStyle/>
          <a:p>
            <a:pPr>
              <a:lnSpc>
                <a:spcPct val="90000"/>
              </a:lnSpc>
            </a:pPr>
            <a:r>
              <a:rPr lang="en-US" altLang="en-US" sz="2000" b="1" dirty="0" smtClean="0"/>
              <a:t>Hopes for world peace were high at the end of the war</a:t>
            </a:r>
          </a:p>
          <a:p>
            <a:pPr>
              <a:lnSpc>
                <a:spcPct val="90000"/>
              </a:lnSpc>
            </a:pPr>
            <a:r>
              <a:rPr lang="en-US" altLang="en-US" sz="2000" b="1" dirty="0" smtClean="0"/>
              <a:t>The most visible symbol of these hopes was the United Nations (U.N.)</a:t>
            </a:r>
          </a:p>
          <a:p>
            <a:pPr>
              <a:lnSpc>
                <a:spcPct val="90000"/>
              </a:lnSpc>
            </a:pPr>
            <a:r>
              <a:rPr lang="en-US" altLang="en-US" sz="2000" b="1" dirty="0" smtClean="0"/>
              <a:t>Formed in June of 1945, the U.N. was composed of 50 nations </a:t>
            </a:r>
          </a:p>
          <a:p>
            <a:pPr>
              <a:lnSpc>
                <a:spcPct val="90000"/>
              </a:lnSpc>
            </a:pPr>
            <a:r>
              <a:rPr lang="en-US" altLang="en-US" sz="2000" b="1" dirty="0" smtClean="0"/>
              <a:t>Unfortunately, the U.N. soon became a forum for competing superpowers to spread their influence over others </a:t>
            </a:r>
          </a:p>
        </p:txBody>
      </p:sp>
      <p:sp>
        <p:nvSpPr>
          <p:cNvPr id="9221" name="Text Box 7"/>
          <p:cNvSpPr txBox="1">
            <a:spLocks noChangeArrowheads="1"/>
          </p:cNvSpPr>
          <p:nvPr/>
        </p:nvSpPr>
        <p:spPr bwMode="auto">
          <a:xfrm>
            <a:off x="762000" y="5638800"/>
            <a:ext cx="3352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ahoma" pitchFamily="34" charset="0"/>
              </a:defRPr>
            </a:lvl1pPr>
            <a:lvl2pPr marL="742950" indent="-285750">
              <a:spcBef>
                <a:spcPct val="20000"/>
              </a:spcBef>
              <a:buSzPct val="75000"/>
              <a:buBlip>
                <a:blip r:embed="rId4"/>
              </a:buBlip>
              <a:defRPr sz="28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tx2"/>
              </a:buClr>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itchFamily="34" charset="0"/>
              </a:defRPr>
            </a:lvl9pPr>
          </a:lstStyle>
          <a:p>
            <a:pPr algn="ctr">
              <a:spcBef>
                <a:spcPct val="50000"/>
              </a:spcBef>
              <a:buFontTx/>
              <a:buNone/>
            </a:pPr>
            <a:r>
              <a:rPr lang="en-US" altLang="en-US" sz="2000" b="1">
                <a:solidFill>
                  <a:srgbClr val="CC6600"/>
                </a:solidFill>
              </a:rPr>
              <a:t>The United Nations today has 191 member countries</a:t>
            </a:r>
            <a:r>
              <a:rPr lang="en-US" altLang="en-US" sz="1800" b="1"/>
              <a:t> </a:t>
            </a:r>
          </a:p>
        </p:txBody>
      </p:sp>
      <p:pic>
        <p:nvPicPr>
          <p:cNvPr id="9222" name="Picture 8" descr="UNflaglarge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990600"/>
            <a:ext cx="2133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2090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54</TotalTime>
  <Words>1130</Words>
  <Application>Microsoft Office PowerPoint</Application>
  <PresentationFormat>On-screen Show (4:3)</PresentationFormat>
  <Paragraphs>89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Adjacency</vt:lpstr>
      <vt:lpstr>COLD WAR CONFLICTS</vt:lpstr>
      <vt:lpstr>THE YALTA CONFERENCE</vt:lpstr>
      <vt:lpstr>YALTA AGREEMENTS</vt:lpstr>
      <vt:lpstr>PowerPoint Presentation</vt:lpstr>
      <vt:lpstr>ORIGINS OF THE COLD WAR</vt:lpstr>
      <vt:lpstr>Video #1</vt:lpstr>
      <vt:lpstr>POLITICAL DIFFERENCES</vt:lpstr>
      <vt:lpstr>SUSPICIONS DEVELOPED DURING THE WAR</vt:lpstr>
      <vt:lpstr>THE UNITED NATIONS  PROVIDES HOPE</vt:lpstr>
      <vt:lpstr>SOVIETS DOMINATE EASTERN EUROPE</vt:lpstr>
      <vt:lpstr>STALIN INSTALLS PUPPET GOVERNMENTS</vt:lpstr>
      <vt:lpstr>PowerPoint Presentation</vt:lpstr>
      <vt:lpstr>U.S. ESTABLISHES A POLICY OF CONTAINMENT</vt:lpstr>
      <vt:lpstr>CHURCHILL: “IRON CURTAIN” ACROSS EUROPE</vt:lpstr>
      <vt:lpstr>PowerPoint Presentation</vt:lpstr>
      <vt:lpstr>PowerPoint Presentation</vt:lpstr>
      <vt:lpstr>THE TRUMAN DOCTRINE</vt:lpstr>
      <vt:lpstr>Video #2</vt:lpstr>
      <vt:lpstr>THE MARSHALL PLAN</vt:lpstr>
      <vt:lpstr>PowerPoint Presentation</vt:lpstr>
      <vt:lpstr>PowerPoint Presentation</vt:lpstr>
      <vt:lpstr>SUPERPOWERS STRUGGLE OVER GERMANY</vt:lpstr>
      <vt:lpstr>BERLIN AIRLIFT – 1948</vt:lpstr>
      <vt:lpstr>AMERICA &amp; BRITAIN AIRLIFT SUPPLIES TO WEST BERLIN</vt:lpstr>
      <vt:lpstr>SOVIETS LIFT BLOCKADE</vt:lpstr>
      <vt:lpstr>NATO FORMED</vt:lpstr>
      <vt:lpstr>PowerPoint Presentation</vt:lpstr>
      <vt:lpstr>PowerPoint Presentation</vt:lpstr>
    </vt:vector>
  </TitlesOfParts>
  <Company>SDUHSD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WAR CONFLICTS</dc:title>
  <dc:creator>Windows User</dc:creator>
  <cp:lastModifiedBy>Windows User</cp:lastModifiedBy>
  <cp:revision>7</cp:revision>
  <dcterms:created xsi:type="dcterms:W3CDTF">2016-05-03T18:22:55Z</dcterms:created>
  <dcterms:modified xsi:type="dcterms:W3CDTF">2016-05-03T21:15:25Z</dcterms:modified>
</cp:coreProperties>
</file>